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9" r:id="rId5"/>
    <p:sldId id="281" r:id="rId6"/>
    <p:sldId id="292" r:id="rId7"/>
    <p:sldId id="294" r:id="rId8"/>
    <p:sldId id="300" r:id="rId9"/>
    <p:sldId id="295" r:id="rId10"/>
    <p:sldId id="298" r:id="rId11"/>
    <p:sldId id="293" r:id="rId12"/>
    <p:sldId id="299" r:id="rId13"/>
    <p:sldId id="296" r:id="rId14"/>
  </p:sldIdLst>
  <p:sldSz cx="18288000" cy="10287000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方正姚体" panose="02010601030101010101" pitchFamily="2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4" userDrawn="1">
          <p15:clr>
            <a:srgbClr val="A4A3A4"/>
          </p15:clr>
        </p15:guide>
        <p15:guide id="2" pos="28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951"/>
    <a:srgbClr val="0EA29A"/>
    <a:srgbClr val="4EAE5B"/>
    <a:srgbClr val="F5E6E8"/>
    <a:srgbClr val="191919"/>
    <a:srgbClr val="74C17F"/>
    <a:srgbClr val="177A6D"/>
    <a:srgbClr val="BCE4E1"/>
    <a:srgbClr val="B9E0DD"/>
    <a:srgbClr val="B3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66" d="100"/>
          <a:sy n="66" d="100"/>
        </p:scale>
        <p:origin x="24" y="60"/>
      </p:cViewPr>
      <p:guideLst>
        <p:guide orient="horz" pos="2044"/>
        <p:guide pos="28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随着现代社会中科技与信息传输方式的高速发展，简单的文本表述已经无法满足人们的精神需求，更多的人开始将兴趣转向视觉艺术方面的展现。从短视频到电影，影视戏剧艺术相关的产业正蒸蒸日上。</a:t>
            </a:r>
            <a:endParaRPr lang="zh-CN" alt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正因如此，对于影视戏剧类文本（舞台剧剧本，电影分镜脚本，传统戏剧剧本等）的编写与处理需求远超以往。 本项目的目的为通过现代技术与机器学习相结合，使计算机可以基于简要的文本描述进行拓展，产出可视化程度极高的</a:t>
            </a:r>
            <a:r>
              <a:rPr lang="en-US" altLang="zh-CN" dirty="0">
                <a:effectLst/>
                <a:latin typeface="Lato" panose="020F0502020204030203" pitchFamily="34" charset="0"/>
                <a:sym typeface="+mn-ea"/>
              </a:rPr>
              <a:t>3D</a:t>
            </a:r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建模动画。</a:t>
            </a:r>
            <a:endParaRPr lang="zh-CN" alt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剧本编写者可以基于生成的动画进行虚拟环境中的剧本预览，拍摄镜头预选及灯光测试，极大节约影视戏剧相关排练成本；个体用户可以通过该功能一键生成文本对应的专属视频，且由于通过</a:t>
            </a:r>
            <a:r>
              <a:rPr lang="en-US" altLang="zh-CN" dirty="0">
                <a:effectLst/>
                <a:latin typeface="Lato" panose="020F0502020204030203" pitchFamily="34" charset="0"/>
                <a:sym typeface="+mn-ea"/>
              </a:rPr>
              <a:t>3D</a:t>
            </a:r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建模进行，视频场景真实度远高于常规视频生成方式。</a:t>
            </a:r>
            <a:endParaRPr lang="zh-CN" alt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本项目的目的为通过现代技术与机器学习相结合，使计算机可以基于简要的文本描述进行拓展，产出可视化程度极高的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建模动画。剧本编写者可以基于生成的动画进行虚拟环境中的剧本预览，拍摄镜头预选及灯光测试，极大节约影视戏剧相关排练成本；个体用户可以通过该功能一键生成文本对应的专属视频，且由于通过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建模进行，视频场景真实度远高于常规视频生成方式。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从商业和科研角度来看，项目组拥有相对广阔的前景以及相对光明的未来。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本项目旨在通过现代技术与机器学习的结合，实现从简要文本描述到</a:t>
            </a:r>
            <a:r>
              <a:rPr lang="en-US" altLang="zh-CN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3D</a:t>
            </a: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建模动画生成的全流程，以优化影视戏剧艺术的制作与预演过程，同时为个体用户提供全新的视频生成方式。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技术层面</a:t>
            </a:r>
            <a:r>
              <a:rPr lang="en-US" altLang="zh-CN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已具备扎实的技术基础与清晰的功能规划。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商业层面</a:t>
            </a:r>
            <a:r>
              <a:rPr lang="en-US" altLang="zh-CN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团队在可行性分析与市场定位方面开展了调研，为后续实施与推广奠定了基础。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团队的下一阶段将巩固已有成果并进一步提升自身，进行更全面的发展。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下一阶段，自然语言处理模块；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完善文字到动画的生成对接，确保输出结果的逻辑性与视觉表现力；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深化建模资源与文本内容的匹配程度，增强系统生成动画的真实感与艺术性。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同时，将对前端界面进行优化，提升用户的交互体验与实时预览功能。最后，团队还将进一步完善商业计划，探索市场推广与合作模式，力求项目成果具备实际应用价值与市场竞争力。</a:t>
            </a:r>
          </a:p>
          <a:p>
            <a:pPr indent="0" algn="l">
              <a:lnSpc>
                <a:spcPct val="150000"/>
              </a:lnSpc>
              <a:buNone/>
            </a:pP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当前的同类研究与产品大多着眼于将常规文本或图像转化为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建模而非动画。</a:t>
            </a:r>
            <a:r>
              <a:rPr lang="en-US" altLang="zh-CN" dirty="0">
                <a:sym typeface="+mn-ea"/>
              </a:rPr>
              <a:t>Genie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Luma AI</a:t>
            </a:r>
            <a:r>
              <a:rPr lang="zh-CN" altLang="en-US" dirty="0">
                <a:sym typeface="+mn-ea"/>
              </a:rPr>
              <a:t>可以将文本关键词转化为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建模，但并不包含动画；</a:t>
            </a:r>
            <a:r>
              <a:rPr lang="en-US" altLang="zh-CN" dirty="0">
                <a:sym typeface="+mn-ea"/>
              </a:rPr>
              <a:t>Meshy</a:t>
            </a:r>
            <a:r>
              <a:rPr lang="zh-CN" altLang="en-US" dirty="0">
                <a:sym typeface="+mn-ea"/>
              </a:rPr>
              <a:t>可以将图像或文本转化为对应的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建模；阿里的</a:t>
            </a:r>
            <a:r>
              <a:rPr lang="en-US" altLang="zh-CN" dirty="0" err="1">
                <a:sym typeface="+mn-ea"/>
              </a:rPr>
              <a:t>Motionshop</a:t>
            </a:r>
            <a:r>
              <a:rPr lang="zh-CN" altLang="en-US" dirty="0">
                <a:sym typeface="+mn-ea"/>
              </a:rPr>
              <a:t>可以产出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建模动画，但只能将视频中的已有人物替换为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动画，不能基于文本直接产出。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基于当前的研究现状与同类产品对比，本项目的研究领域为影视戏剧艺术、动画建模与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技术交叉领域的空白区，且存在实用价值与商业需求，该项目将明确优化影视戏剧艺术制作过程中的排练与场景预演环节，并为个体用户提供一种全新的视频生成方式与视觉体验。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建模：陈雪松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严漪硕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张雨露</a:t>
            </a:r>
          </a:p>
          <a:p>
            <a:r>
              <a:rPr lang="zh-CN" altLang="en-US" dirty="0">
                <a:sym typeface="+mn-ea"/>
              </a:rPr>
              <a:t>舞台设计：张馨元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张雨露</a:t>
            </a:r>
          </a:p>
          <a:p>
            <a:r>
              <a:rPr lang="zh-CN" altLang="en-US" dirty="0">
                <a:sym typeface="+mn-ea"/>
              </a:rPr>
              <a:t>前端：张雨露</a:t>
            </a:r>
          </a:p>
          <a:p>
            <a:r>
              <a:rPr lang="zh-CN" altLang="en-US" dirty="0">
                <a:sym typeface="+mn-ea"/>
              </a:rPr>
              <a:t>后端：陈雪松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钱海天  张雨露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严漪硕</a:t>
            </a:r>
          </a:p>
          <a:p>
            <a:r>
              <a:rPr lang="zh-CN" altLang="en-US" dirty="0">
                <a:sym typeface="+mn-ea"/>
              </a:rPr>
              <a:t>商业：张馨元</a:t>
            </a:r>
          </a:p>
          <a:p>
            <a:r>
              <a:rPr lang="zh-CN" altLang="en-US" dirty="0">
                <a:sym typeface="+mn-ea"/>
              </a:rPr>
              <a:t>行政：陈雪松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张馨元</a:t>
            </a:r>
          </a:p>
          <a:p>
            <a:endParaRPr lang="zh-CN" altLang="en-US" dirty="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经过大量前期调研，团队深入积累了丰富的专业知识和技能，涵盖了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Blender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基本操作、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Blender Python API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的应用、影视及舞台戏剧艺术基础知识、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库在文本处理中的运用、前端技术的基础使用，以及文本与动画建模的对接方法等。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团队确立了清晰的推进方向和实现目标：实现从文本处理和机器阅读理解到动画建模的全流程，并结合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Blender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及其他相关技术，将文本内容转化为建模动画。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目前，团队已取得实质性进展。完成了前后端框架的搭建，明确了系统各模块的实现路径和内容规划，形成了结构清晰、功能完善的基础架构。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后端搭建了文本解析与动画生成的核心服务，为系统提供稳定高效的技术支持。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团队使用</a:t>
            </a: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合理的分词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工具进行中文文本的初步分词，并结合词性标注与命名实体识别等技术优化分词结果，分类并产生高准确度的文本数据集，为机器阅读理解与后续建模动画生成奠定了基础。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DB84C-EEEF-AD07-1AA3-19815DCE8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0DEB3C-C5A7-0341-6DC3-1D3EF1DD7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DBAAA4-ACA3-3DA1-D38E-95BE27BE78D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目前，团队已取得实质性进展。完成了前后端框架的搭建，明确了系统各模块的实现路径和内容规划，形成了结构清晰、功能完善的基础架构。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后端搭建了文本解析与动画生成的核心服务，为系统提供稳定高效的技术支持。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团队使用</a:t>
            </a: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合理的分词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工具进行中文文本的初步分词，并结合词性标注与命名实体识别等技术优化分词结果，分类并产生高准确度的文本数据集，为机器阅读理解与后续建模动画生成奠定了基础。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964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为了确保项目的艺术表现力，团队深入研究了经典舞台剧本，学习其创作技巧与表现手法，明确了动画生成的艺术方向与优化策略。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对现有的建模资源与材质进行了详细调研与筛选，选择符合需求的高质量模型与材质，确保视觉效果与功能性达到预期。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在商业可行性方面，团队进行了初步评估与规划，并多次与指导老师讨论和反馈，围绕需求分析、市场定位及潜在合作等内容，确保项目方案具有创新性与竞争力，为后续推广和实施奠定了基础。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/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整体而言，团队已完成项目的初步框架搭建和关键技术实现，现阶段正进一步优化技术细节与进行系统测试，以保障项目的功能性、稳定性和艺术表现力，项目推进顺利。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ym typeface="+mn-ea"/>
              </a:rPr>
              <a:t>下一阶段工作计划：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进行进一步细化的自然语言处理，优化到机器能够完全无障碍进行理解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对接接入动画处理部分，实现从文字到动画的产出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细化建模模型的采用，与剧本文字配套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完善前端，实现用户的良好体验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    进一步完善商业计划书，并实现相应商业转化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84000">
              <a:srgbClr val="E7FCFF">
                <a:alpha val="100000"/>
              </a:srgbClr>
            </a:gs>
            <a:gs pos="98000">
              <a:srgbClr val="CFF8FF"/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10.svg"/><Relationship Id="rId2" Type="http://schemas.openxmlformats.org/officeDocument/2006/relationships/tags" Target="../tags/tag3.xml"/><Relationship Id="rId16" Type="http://schemas.openxmlformats.org/officeDocument/2006/relationships/image" Target="../media/image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8.sv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emf"/><Relationship Id="rId3" Type="http://schemas.openxmlformats.org/officeDocument/2006/relationships/tags" Target="../tags/tag17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4" Type="http://schemas.openxmlformats.org/officeDocument/2006/relationships/tags" Target="../tags/tag18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3.svg"/><Relationship Id="rId11" Type="http://schemas.openxmlformats.org/officeDocument/2006/relationships/image" Target="../media/image24.jpeg"/><Relationship Id="rId5" Type="http://schemas.openxmlformats.org/officeDocument/2006/relationships/image" Target="../media/image12.png"/><Relationship Id="rId10" Type="http://schemas.openxmlformats.org/officeDocument/2006/relationships/image" Target="../media/image23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3770">
            <a:off x="1054934" y="3274066"/>
            <a:ext cx="16194238" cy="16449552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7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7" y="16449552"/>
                </a:lnTo>
                <a:lnTo>
                  <a:pt x="16194237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82673" y="-1651606"/>
            <a:ext cx="10025671" cy="10183734"/>
          </a:xfrm>
          <a:custGeom>
            <a:avLst/>
            <a:gdLst/>
            <a:ahLst/>
            <a:cxnLst/>
            <a:rect l="l" t="t" r="r" b="b"/>
            <a:pathLst>
              <a:path w="10025671" h="10183734">
                <a:moveTo>
                  <a:pt x="0" y="0"/>
                </a:moveTo>
                <a:lnTo>
                  <a:pt x="10025672" y="0"/>
                </a:lnTo>
                <a:lnTo>
                  <a:pt x="10025672" y="10183734"/>
                </a:lnTo>
                <a:lnTo>
                  <a:pt x="0" y="10183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4111" y="6286407"/>
            <a:ext cx="1068483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0"/>
              </a:lnSpc>
            </a:pPr>
            <a:r>
              <a:rPr lang="en-US" sz="8000">
                <a:solidFill>
                  <a:srgbClr val="1E1E1E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项目概述与商业计划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3415039" y="8566095"/>
            <a:ext cx="2760068" cy="576549"/>
            <a:chOff x="8166" y="21050"/>
            <a:chExt cx="4347" cy="908"/>
          </a:xfrm>
        </p:grpSpPr>
        <p:grpSp>
          <p:nvGrpSpPr>
            <p:cNvPr id="3" name="Group 3"/>
            <p:cNvGrpSpPr/>
            <p:nvPr/>
          </p:nvGrpSpPr>
          <p:grpSpPr>
            <a:xfrm>
              <a:off x="8166" y="21050"/>
              <a:ext cx="4347" cy="908"/>
              <a:chOff x="0" y="0"/>
              <a:chExt cx="726839" cy="15182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6839" cy="151829"/>
              </a:xfrm>
              <a:custGeom>
                <a:avLst/>
                <a:gdLst/>
                <a:ahLst/>
                <a:cxnLst/>
                <a:rect l="l" t="t" r="r" b="b"/>
                <a:pathLst>
                  <a:path w="726839" h="151829">
                    <a:moveTo>
                      <a:pt x="75915" y="0"/>
                    </a:moveTo>
                    <a:lnTo>
                      <a:pt x="650925" y="0"/>
                    </a:lnTo>
                    <a:cubicBezTo>
                      <a:pt x="671059" y="0"/>
                      <a:pt x="690368" y="7998"/>
                      <a:pt x="704605" y="22235"/>
                    </a:cubicBezTo>
                    <a:cubicBezTo>
                      <a:pt x="718841" y="36472"/>
                      <a:pt x="726839" y="55781"/>
                      <a:pt x="726839" y="75915"/>
                    </a:cubicBezTo>
                    <a:lnTo>
                      <a:pt x="726839" y="75915"/>
                    </a:lnTo>
                    <a:cubicBezTo>
                      <a:pt x="726839" y="117841"/>
                      <a:pt x="692851" y="151829"/>
                      <a:pt x="650925" y="151829"/>
                    </a:cubicBezTo>
                    <a:lnTo>
                      <a:pt x="75915" y="151829"/>
                    </a:lnTo>
                    <a:cubicBezTo>
                      <a:pt x="55781" y="151829"/>
                      <a:pt x="36472" y="143831"/>
                      <a:pt x="22235" y="129594"/>
                    </a:cubicBezTo>
                    <a:cubicBezTo>
                      <a:pt x="7998" y="115358"/>
                      <a:pt x="0" y="96048"/>
                      <a:pt x="0" y="75915"/>
                    </a:cubicBezTo>
                    <a:lnTo>
                      <a:pt x="0" y="75915"/>
                    </a:lnTo>
                    <a:cubicBezTo>
                      <a:pt x="0" y="55781"/>
                      <a:pt x="7998" y="36472"/>
                      <a:pt x="22235" y="22235"/>
                    </a:cubicBezTo>
                    <a:cubicBezTo>
                      <a:pt x="36472" y="7998"/>
                      <a:pt x="55781" y="0"/>
                      <a:pt x="75915" y="0"/>
                    </a:cubicBezTo>
                    <a:close/>
                  </a:path>
                </a:pathLst>
              </a:custGeom>
              <a:solidFill>
                <a:srgbClr val="12A29A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726839" cy="1994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520" y="21180"/>
              <a:ext cx="3571" cy="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800" b="1">
                  <a:solidFill>
                    <a:srgbClr val="FFFFFF"/>
                  </a:solidFill>
                  <a:latin typeface="思源黑体 3 Medium" panose="020B0600000000000000" charset="-122"/>
                  <a:ea typeface="思源黑体 3 Medium" panose="020B0600000000000000" charset="-122"/>
                  <a:cs typeface="思源黑体 3 Medium" panose="020B0600000000000000" charset="-122"/>
                  <a:sym typeface="思源黑体 3 Medium" panose="020B0600000000000000" charset="-122"/>
                </a:rPr>
                <a:t>2025.03.01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71586" y="5527202"/>
            <a:ext cx="9712987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基于影视戏剧类文本处理与AI建模的动态场景构建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209800" y="1638300"/>
            <a:ext cx="8617585" cy="3366770"/>
            <a:chOff x="3269" y="2515"/>
            <a:chExt cx="13571" cy="5302"/>
          </a:xfrm>
        </p:grpSpPr>
        <p:sp>
          <p:nvSpPr>
            <p:cNvPr id="15" name="矩形 14"/>
            <p:cNvSpPr/>
            <p:nvPr/>
          </p:nvSpPr>
          <p:spPr>
            <a:xfrm>
              <a:off x="7320" y="3942"/>
              <a:ext cx="9520" cy="247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3000"/>
                  </a:schemeClr>
                </a:gs>
                <a:gs pos="100000">
                  <a:srgbClr val="D8F6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592" y="3835"/>
              <a:ext cx="6977" cy="2411"/>
              <a:chOff x="8481" y="3763"/>
              <a:chExt cx="6964" cy="24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8645" y="5578"/>
                <a:ext cx="4710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4100425" h="527930">
                    <a:moveTo>
                      <a:pt x="0" y="0"/>
                    </a:moveTo>
                    <a:lnTo>
                      <a:pt x="4100425" y="0"/>
                    </a:lnTo>
                    <a:lnTo>
                      <a:pt x="4100425" y="527930"/>
                    </a:lnTo>
                    <a:lnTo>
                      <a:pt x="0" y="5279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481" y="3763"/>
                <a:ext cx="6964" cy="183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lstStyle/>
              <a:p>
                <a:pPr algn="l">
                  <a:lnSpc>
                    <a:spcPts val="4040"/>
                  </a:lnSpc>
                </a:pPr>
                <a:endParaRPr lang="en-US" sz="60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  <a:p>
                <a:pPr algn="l">
                  <a:lnSpc>
                    <a:spcPts val="4040"/>
                  </a:lnSpc>
                </a:pPr>
                <a:r>
                  <a:rPr lang="en-US" sz="5400" b="1">
                    <a:solidFill>
                      <a:srgbClr val="115951"/>
                    </a:solidFill>
                    <a:latin typeface="方正姚体" panose="02010601030101010101" charset="-122"/>
                    <a:ea typeface="方正姚体" panose="02010601030101010101" charset="-122"/>
                    <a:cs typeface="思源黑体 2 Bold" panose="020B0800000000000000" charset="-122"/>
                    <a:sym typeface="思源黑体 2 Bold" panose="020B0800000000000000" charset="-122"/>
                  </a:rPr>
                  <a:t>文景方圆</a:t>
                </a: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69" y="2515"/>
              <a:ext cx="4664" cy="5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600200" y="2500630"/>
            <a:ext cx="253936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图解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1121"/>
          <a:stretch>
            <a:fillRect/>
          </a:stretch>
        </p:blipFill>
        <p:spPr>
          <a:xfrm>
            <a:off x="3276600" y="2400300"/>
            <a:ext cx="12767945" cy="6785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04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开发计划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1480" y="2500630"/>
            <a:ext cx="15132685" cy="127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团队已完成项目的初步框架搭建和关键技术实现</a:t>
            </a:r>
          </a:p>
          <a:p>
            <a:pPr algn="l">
              <a:lnSpc>
                <a:spcPts val="4990"/>
              </a:lnSpc>
            </a:pP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现阶段正进一步优化技术细节与进行系统测试，以保障项目的功能性、稳定性和艺术表现力</a:t>
            </a:r>
            <a:endParaRPr lang="zh-CN" altLang="zh-CN" sz="2800" b="1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7" name="燕尾形 6"/>
          <p:cNvSpPr/>
          <p:nvPr/>
        </p:nvSpPr>
        <p:spPr>
          <a:xfrm>
            <a:off x="19050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11595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 8"/>
          <p:cNvSpPr/>
          <p:nvPr/>
        </p:nvSpPr>
        <p:spPr>
          <a:xfrm>
            <a:off x="48006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0EA29A"/>
          </a:solidFill>
          <a:ln>
            <a:solidFill>
              <a:srgbClr val="0EA2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燕尾形 10"/>
          <p:cNvSpPr/>
          <p:nvPr/>
        </p:nvSpPr>
        <p:spPr>
          <a:xfrm>
            <a:off x="76962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74C17F"/>
          </a:solidFill>
          <a:ln>
            <a:solidFill>
              <a:srgbClr val="74C1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燕尾形 13"/>
          <p:cNvSpPr/>
          <p:nvPr/>
        </p:nvSpPr>
        <p:spPr>
          <a:xfrm>
            <a:off x="105918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0EA29A"/>
          </a:solidFill>
          <a:ln>
            <a:solidFill>
              <a:srgbClr val="0EA2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燕尾形 14"/>
          <p:cNvSpPr/>
          <p:nvPr/>
        </p:nvSpPr>
        <p:spPr>
          <a:xfrm>
            <a:off x="134874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11595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90800" y="5921375"/>
            <a:ext cx="196151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细化自然语言处理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334000" y="5921375"/>
            <a:ext cx="228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对接接入动画处理部分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350885" y="5921375"/>
            <a:ext cx="19475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细化建模模型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1277600" y="6167755"/>
            <a:ext cx="19475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完善前端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4097000" y="5905500"/>
            <a:ext cx="19475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完善商业计划书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113915" y="7277100"/>
            <a:ext cx="2867025" cy="1876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①</a:t>
            </a:r>
          </a:p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28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优化到机器能够完全无障碍进行理解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953000" y="7277100"/>
            <a:ext cx="2867025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 dirty="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②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实现从文字到动画的产出，完善</a:t>
            </a:r>
            <a:r>
              <a:rPr lang="en-US" altLang="zh-CN" sz="2800" dirty="0" err="1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FastAPI</a:t>
            </a:r>
            <a:r>
              <a:rPr lang="zh-CN" altLang="en-US" sz="2800" dirty="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框架的对接能力</a:t>
            </a:r>
            <a:endParaRPr lang="zh-CN" altLang="en-US" sz="2800" dirty="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 dirty="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05115" y="7277100"/>
            <a:ext cx="2867025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4EAE5B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③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4EAE5B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与剧本文字配套</a:t>
            </a:r>
            <a:endParaRPr lang="zh-CN" altLang="en-US" sz="2800">
              <a:solidFill>
                <a:srgbClr val="4EAE5B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4EAE5B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6905" y="7277100"/>
            <a:ext cx="286702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④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实现用户的良好体验</a:t>
            </a:r>
            <a:endParaRPr lang="zh-CN" altLang="en-US" sz="28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604240" y="7277100"/>
            <a:ext cx="317373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⑤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实现相应商业转化</a:t>
            </a: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9" name="TextBox 5"/>
          <p:cNvSpPr txBox="1"/>
          <p:nvPr/>
        </p:nvSpPr>
        <p:spPr>
          <a:xfrm>
            <a:off x="1600200" y="4442460"/>
            <a:ext cx="4201160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+mn-ea"/>
              </a:rPr>
              <a:t>下一阶段工作计划：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6036310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05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总结与展望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160905" y="3543300"/>
            <a:ext cx="15091410" cy="60198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从商业和科研角度来看，项目组拥有相对广阔的前景以及相对光明的未来。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24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本项目旨在通过现代技术与机器学习的结合，实现从简要文本描述到</a:t>
            </a:r>
            <a:r>
              <a:rPr lang="en-US" altLang="zh-CN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3D</a:t>
            </a: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建模动画生成的全流程，以优化影视戏剧艺术的制作与预演过程，同时为个体用户提供全新的视频生成方式。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24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技术层面</a:t>
            </a:r>
            <a:r>
              <a:rPr lang="en-US" altLang="zh-CN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已具备扎实的技术基础与清晰的功能规划。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商业层面</a:t>
            </a:r>
            <a:r>
              <a:rPr lang="en-US" altLang="zh-CN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团队在可行性分析与市场定位方面开展了调研，为后续实施与推广奠定了基础。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24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 sz="24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团队的下一阶段将巩固已有成果并进一步提升自身，进行更全面的发展。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24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下一阶段，自然语言处理模块；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完善文字到动画的生成对接，确保输出结果的逻辑性与视觉表现力；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深化建模资源与文本内容的匹配程度，增强系统生成动画的真实感与艺术性。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同时，将对前端界面进行优化，提升用户的交互体验与实时预览功能。最后，团队还将进一步完善商业计划，探索市场推广与合作模式，力求项目成果具备实际应用价值与市场竞争力。</a:t>
            </a:r>
          </a:p>
          <a:p>
            <a:pPr indent="0" algn="l">
              <a:lnSpc>
                <a:spcPct val="150000"/>
              </a:lnSpc>
              <a:buNone/>
            </a:pPr>
            <a:endParaRPr lang="zh-CN" altLang="en-US" sz="24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highlight>
                  <a:srgbClr val="FFFF00"/>
                </a:highlight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暂时还没删减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3770">
            <a:off x="1054934" y="3274066"/>
            <a:ext cx="16194238" cy="16449552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7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7" y="16449552"/>
                </a:lnTo>
                <a:lnTo>
                  <a:pt x="16194237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82673" y="-1651606"/>
            <a:ext cx="10025671" cy="10183734"/>
          </a:xfrm>
          <a:custGeom>
            <a:avLst/>
            <a:gdLst/>
            <a:ahLst/>
            <a:cxnLst/>
            <a:rect l="l" t="t" r="r" b="b"/>
            <a:pathLst>
              <a:path w="10025671" h="10183734">
                <a:moveTo>
                  <a:pt x="0" y="0"/>
                </a:moveTo>
                <a:lnTo>
                  <a:pt x="10025672" y="0"/>
                </a:lnTo>
                <a:lnTo>
                  <a:pt x="10025672" y="10183734"/>
                </a:lnTo>
                <a:lnTo>
                  <a:pt x="0" y="10183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4111" y="6286407"/>
            <a:ext cx="1068483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0"/>
              </a:lnSpc>
            </a:pPr>
            <a:r>
              <a:rPr lang="zh-CN" altLang="en-US" sz="8000">
                <a:solidFill>
                  <a:srgbClr val="1E1E1E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烦请专家斧正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3415039" y="8566095"/>
            <a:ext cx="2760068" cy="576549"/>
            <a:chOff x="8166" y="21050"/>
            <a:chExt cx="4347" cy="908"/>
          </a:xfrm>
        </p:grpSpPr>
        <p:grpSp>
          <p:nvGrpSpPr>
            <p:cNvPr id="3" name="Group 3"/>
            <p:cNvGrpSpPr/>
            <p:nvPr/>
          </p:nvGrpSpPr>
          <p:grpSpPr>
            <a:xfrm>
              <a:off x="8166" y="21050"/>
              <a:ext cx="4347" cy="908"/>
              <a:chOff x="0" y="0"/>
              <a:chExt cx="726839" cy="15182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6839" cy="151829"/>
              </a:xfrm>
              <a:custGeom>
                <a:avLst/>
                <a:gdLst/>
                <a:ahLst/>
                <a:cxnLst/>
                <a:rect l="l" t="t" r="r" b="b"/>
                <a:pathLst>
                  <a:path w="726839" h="151829">
                    <a:moveTo>
                      <a:pt x="75915" y="0"/>
                    </a:moveTo>
                    <a:lnTo>
                      <a:pt x="650925" y="0"/>
                    </a:lnTo>
                    <a:cubicBezTo>
                      <a:pt x="671059" y="0"/>
                      <a:pt x="690368" y="7998"/>
                      <a:pt x="704605" y="22235"/>
                    </a:cubicBezTo>
                    <a:cubicBezTo>
                      <a:pt x="718841" y="36472"/>
                      <a:pt x="726839" y="55781"/>
                      <a:pt x="726839" y="75915"/>
                    </a:cubicBezTo>
                    <a:lnTo>
                      <a:pt x="726839" y="75915"/>
                    </a:lnTo>
                    <a:cubicBezTo>
                      <a:pt x="726839" y="117841"/>
                      <a:pt x="692851" y="151829"/>
                      <a:pt x="650925" y="151829"/>
                    </a:cubicBezTo>
                    <a:lnTo>
                      <a:pt x="75915" y="151829"/>
                    </a:lnTo>
                    <a:cubicBezTo>
                      <a:pt x="55781" y="151829"/>
                      <a:pt x="36472" y="143831"/>
                      <a:pt x="22235" y="129594"/>
                    </a:cubicBezTo>
                    <a:cubicBezTo>
                      <a:pt x="7998" y="115358"/>
                      <a:pt x="0" y="96048"/>
                      <a:pt x="0" y="75915"/>
                    </a:cubicBezTo>
                    <a:lnTo>
                      <a:pt x="0" y="75915"/>
                    </a:lnTo>
                    <a:cubicBezTo>
                      <a:pt x="0" y="55781"/>
                      <a:pt x="7998" y="36472"/>
                      <a:pt x="22235" y="22235"/>
                    </a:cubicBezTo>
                    <a:cubicBezTo>
                      <a:pt x="36472" y="7998"/>
                      <a:pt x="55781" y="0"/>
                      <a:pt x="75915" y="0"/>
                    </a:cubicBezTo>
                    <a:close/>
                  </a:path>
                </a:pathLst>
              </a:custGeom>
              <a:solidFill>
                <a:srgbClr val="12A29A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726839" cy="1994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520" y="21180"/>
              <a:ext cx="3571" cy="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800" b="1">
                  <a:solidFill>
                    <a:srgbClr val="FFFFFF"/>
                  </a:solidFill>
                  <a:latin typeface="思源黑体 3 Medium" panose="020B0600000000000000" charset="-122"/>
                  <a:ea typeface="思源黑体 3 Medium" panose="020B0600000000000000" charset="-122"/>
                  <a:cs typeface="思源黑体 3 Medium" panose="020B0600000000000000" charset="-122"/>
                  <a:sym typeface="思源黑体 3 Medium" panose="020B0600000000000000" charset="-122"/>
                </a:rPr>
                <a:t>2025.03.01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71586" y="5527202"/>
            <a:ext cx="9712987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基于影视戏剧类文本处理与AI建模的动态场景构建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209800" y="1638300"/>
            <a:ext cx="8617585" cy="3366770"/>
            <a:chOff x="3269" y="2515"/>
            <a:chExt cx="13571" cy="5302"/>
          </a:xfrm>
        </p:grpSpPr>
        <p:sp>
          <p:nvSpPr>
            <p:cNvPr id="15" name="矩形 14"/>
            <p:cNvSpPr/>
            <p:nvPr/>
          </p:nvSpPr>
          <p:spPr>
            <a:xfrm>
              <a:off x="7320" y="3942"/>
              <a:ext cx="9520" cy="247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3000"/>
                  </a:schemeClr>
                </a:gs>
                <a:gs pos="100000">
                  <a:srgbClr val="D8F6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592" y="3835"/>
              <a:ext cx="6977" cy="2411"/>
              <a:chOff x="8481" y="3763"/>
              <a:chExt cx="6964" cy="24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8645" y="5578"/>
                <a:ext cx="4710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4100425" h="527930">
                    <a:moveTo>
                      <a:pt x="0" y="0"/>
                    </a:moveTo>
                    <a:lnTo>
                      <a:pt x="4100425" y="0"/>
                    </a:lnTo>
                    <a:lnTo>
                      <a:pt x="4100425" y="527930"/>
                    </a:lnTo>
                    <a:lnTo>
                      <a:pt x="0" y="5279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481" y="3763"/>
                <a:ext cx="6964" cy="183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lstStyle/>
              <a:p>
                <a:pPr algn="l">
                  <a:lnSpc>
                    <a:spcPts val="4040"/>
                  </a:lnSpc>
                </a:pPr>
                <a:endParaRPr lang="en-US" sz="60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  <a:p>
                <a:pPr algn="l">
                  <a:lnSpc>
                    <a:spcPts val="4040"/>
                  </a:lnSpc>
                </a:pPr>
                <a:r>
                  <a:rPr lang="en-US" sz="5400" b="1">
                    <a:solidFill>
                      <a:srgbClr val="115951"/>
                    </a:solidFill>
                    <a:latin typeface="方正姚体" panose="02010601030101010101" charset="-122"/>
                    <a:ea typeface="方正姚体" panose="02010601030101010101" charset="-122"/>
                    <a:cs typeface="思源黑体 2 Bold" panose="020B0800000000000000" charset="-122"/>
                    <a:sym typeface="思源黑体 2 Bold" panose="020B0800000000000000" charset="-122"/>
                  </a:rPr>
                  <a:t>文景方圆</a:t>
                </a: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69" y="2515"/>
              <a:ext cx="4664" cy="5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>
            <p:custDataLst>
              <p:tags r:id="rId1"/>
            </p:custDataLst>
          </p:nvPr>
        </p:nvSpPr>
        <p:spPr>
          <a:xfrm>
            <a:off x="9482455" y="398780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/>
          <p:cNvSpPr/>
          <p:nvPr>
            <p:custDataLst>
              <p:tags r:id="rId2"/>
            </p:custDataLst>
          </p:nvPr>
        </p:nvSpPr>
        <p:spPr>
          <a:xfrm>
            <a:off x="9482455" y="5577205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482455" y="7166610"/>
            <a:ext cx="5227320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4331196" y="1645277"/>
            <a:ext cx="8254008" cy="146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5"/>
              </a:lnSpc>
              <a:spcBef>
                <a:spcPct val="0"/>
              </a:spcBef>
            </a:pPr>
            <a:r>
              <a:rPr lang="en-US" sz="8845" b="1">
                <a:solidFill>
                  <a:srgbClr val="115850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CONTENTS</a:t>
            </a:r>
          </a:p>
        </p:txBody>
      </p:sp>
      <p:sp>
        <p:nvSpPr>
          <p:cNvPr id="10" name="TextBox 10"/>
          <p:cNvSpPr txBox="1"/>
          <p:nvPr>
            <p:custDataLst>
              <p:tags r:id="rId3"/>
            </p:custDataLst>
          </p:nvPr>
        </p:nvSpPr>
        <p:spPr>
          <a:xfrm>
            <a:off x="4147185" y="4439285"/>
            <a:ext cx="505015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01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项目概述</a:t>
            </a:r>
          </a:p>
        </p:txBody>
      </p:sp>
      <p:sp>
        <p:nvSpPr>
          <p:cNvPr id="13" name="TextBox 13"/>
          <p:cNvSpPr txBox="1"/>
          <p:nvPr>
            <p:custDataLst>
              <p:tags r:id="rId4"/>
            </p:custDataLst>
          </p:nvPr>
        </p:nvSpPr>
        <p:spPr>
          <a:xfrm>
            <a:off x="4147185" y="6037580"/>
            <a:ext cx="505015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02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人员分工</a:t>
            </a:r>
          </a:p>
        </p:txBody>
      </p:sp>
      <p:sp>
        <p:nvSpPr>
          <p:cNvPr id="17" name="TextBox 17"/>
          <p:cNvSpPr txBox="1"/>
          <p:nvPr>
            <p:custDataLst>
              <p:tags r:id="rId5"/>
            </p:custDataLst>
          </p:nvPr>
        </p:nvSpPr>
        <p:spPr>
          <a:xfrm>
            <a:off x="10287000" y="4531995"/>
            <a:ext cx="4935855" cy="502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Agrandir Wide Bold" panose="00000805000000000000"/>
              </a:rPr>
              <a:t>03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Agrandir Wide Bold" panose="00000805000000000000"/>
              </a:rPr>
              <a:t>当前成果</a:t>
            </a:r>
          </a:p>
        </p:txBody>
      </p:sp>
      <p:sp>
        <p:nvSpPr>
          <p:cNvPr id="21" name="Freeform 21"/>
          <p:cNvSpPr/>
          <p:nvPr/>
        </p:nvSpPr>
        <p:spPr>
          <a:xfrm rot="5400000" flipH="1">
            <a:off x="12774785" y="-1992384"/>
            <a:ext cx="6290949" cy="6390131"/>
          </a:xfrm>
          <a:custGeom>
            <a:avLst/>
            <a:gdLst/>
            <a:ahLst/>
            <a:cxnLst/>
            <a:rect l="l" t="t" r="r" b="b"/>
            <a:pathLst>
              <a:path w="6290949" h="6390131">
                <a:moveTo>
                  <a:pt x="0" y="0"/>
                </a:moveTo>
                <a:lnTo>
                  <a:pt x="6290950" y="0"/>
                </a:lnTo>
                <a:lnTo>
                  <a:pt x="6290950" y="6390132"/>
                </a:lnTo>
                <a:lnTo>
                  <a:pt x="0" y="63901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7862904">
            <a:off x="-3112135" y="5618480"/>
            <a:ext cx="11294745" cy="11436350"/>
          </a:xfrm>
          <a:custGeom>
            <a:avLst/>
            <a:gdLst/>
            <a:ahLst/>
            <a:cxnLst/>
            <a:rect l="l" t="t" r="r" b="b"/>
            <a:pathLst>
              <a:path w="5365312" h="5449900">
                <a:moveTo>
                  <a:pt x="0" y="0"/>
                </a:moveTo>
                <a:lnTo>
                  <a:pt x="5365311" y="0"/>
                </a:lnTo>
                <a:lnTo>
                  <a:pt x="5365311" y="5449900"/>
                </a:lnTo>
                <a:lnTo>
                  <a:pt x="0" y="5449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AutoShape 2"/>
          <p:cNvSpPr/>
          <p:nvPr>
            <p:custDataLst>
              <p:tags r:id="rId6"/>
            </p:custDataLst>
          </p:nvPr>
        </p:nvSpPr>
        <p:spPr>
          <a:xfrm>
            <a:off x="9482455" y="8733790"/>
            <a:ext cx="522668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TextBox 10"/>
          <p:cNvSpPr txBox="1"/>
          <p:nvPr>
            <p:custDataLst>
              <p:tags r:id="rId7"/>
            </p:custDataLst>
          </p:nvPr>
        </p:nvSpPr>
        <p:spPr>
          <a:xfrm>
            <a:off x="10287000" y="7658100"/>
            <a:ext cx="503110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05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总结与展望</a:t>
            </a:r>
          </a:p>
        </p:txBody>
      </p:sp>
      <p:sp>
        <p:nvSpPr>
          <p:cNvPr id="31" name="TextBox 10"/>
          <p:cNvSpPr txBox="1"/>
          <p:nvPr>
            <p:custDataLst>
              <p:tags r:id="rId8"/>
            </p:custDataLst>
          </p:nvPr>
        </p:nvSpPr>
        <p:spPr>
          <a:xfrm>
            <a:off x="10287000" y="6071870"/>
            <a:ext cx="503110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04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开发计划</a:t>
            </a: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734"/>
          <a:stretch>
            <a:fillRect/>
          </a:stretch>
        </p:blipFill>
        <p:spPr>
          <a:xfrm>
            <a:off x="3048000" y="1371600"/>
            <a:ext cx="1551940" cy="1714500"/>
          </a:xfrm>
          <a:prstGeom prst="rect">
            <a:avLst/>
          </a:prstGeom>
        </p:spPr>
      </p:pic>
      <p:sp>
        <p:nvSpPr>
          <p:cNvPr id="33" name="AutoShape 5"/>
          <p:cNvSpPr/>
          <p:nvPr>
            <p:custDataLst>
              <p:tags r:id="rId10"/>
            </p:custDataLst>
          </p:nvPr>
        </p:nvSpPr>
        <p:spPr>
          <a:xfrm>
            <a:off x="3173730" y="400050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AutoShape 5"/>
          <p:cNvSpPr/>
          <p:nvPr>
            <p:custDataLst>
              <p:tags r:id="rId11"/>
            </p:custDataLst>
          </p:nvPr>
        </p:nvSpPr>
        <p:spPr>
          <a:xfrm>
            <a:off x="3124200" y="557784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5" name="AutoShape 5"/>
          <p:cNvSpPr/>
          <p:nvPr>
            <p:custDataLst>
              <p:tags r:id="rId12"/>
            </p:custDataLst>
          </p:nvPr>
        </p:nvSpPr>
        <p:spPr>
          <a:xfrm>
            <a:off x="3173730" y="715518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01  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项目概述</a:t>
            </a: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81400" y="2435225"/>
            <a:ext cx="6020435" cy="17602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5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简单文本</a:t>
            </a:r>
            <a:r>
              <a:rPr lang="en-US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→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更多视觉艺术</a:t>
            </a:r>
          </a:p>
          <a:p>
            <a:pPr indent="0" algn="ctr">
              <a:lnSpc>
                <a:spcPct val="15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影视戏剧产业正蓬勃发展</a:t>
            </a:r>
          </a:p>
          <a:p>
            <a:pPr indent="0" algn="just">
              <a:lnSpc>
                <a:spcPct val="150000"/>
              </a:lnSpc>
              <a:buNone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475" y="272951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项目背景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600475" y="468658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项目目的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48800" y="2527300"/>
            <a:ext cx="6804660" cy="1049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zh-CN" altLang="en-US" sz="3200" b="1">
                <a:solidFill>
                  <a:srgbClr val="115951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影视戏剧类文本的编写与处理需求⬆</a:t>
            </a:r>
          </a:p>
          <a:p>
            <a:pPr indent="0" algn="just">
              <a:lnSpc>
                <a:spcPct val="150000"/>
              </a:lnSpc>
              <a:buNone/>
            </a:pPr>
            <a:endParaRPr lang="zh-CN" altLang="en-US" sz="3200" b="1">
              <a:solidFill>
                <a:srgbClr val="115951"/>
              </a:solidFill>
              <a:latin typeface="微软雅黑" panose="020B0503020204020204" charset="-122"/>
              <a:ea typeface="微软雅黑" panose="020B0503020204020204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4533900"/>
            <a:ext cx="1578673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38481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01  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项目概述</a:t>
            </a: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>
            <p:custDataLst>
              <p:tags r:id="rId2"/>
            </p:custDataLst>
          </p:nvPr>
        </p:nvSpPr>
        <p:spPr>
          <a:xfrm>
            <a:off x="9372875" y="272951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研究领域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678285" y="2263775"/>
            <a:ext cx="4182110" cy="410019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665585" y="6673850"/>
            <a:ext cx="4194810" cy="2832735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600200" y="2729230"/>
            <a:ext cx="48317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+mn-ea"/>
              </a:rPr>
              <a:t>当前研究现状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0800" y="3750310"/>
            <a:ext cx="5858510" cy="57238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02  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人员分工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1" name="TextBox 4"/>
          <p:cNvSpPr txBox="1"/>
          <p:nvPr>
            <p:custDataLst>
              <p:tags r:id="rId2"/>
            </p:custDataLst>
          </p:nvPr>
        </p:nvSpPr>
        <p:spPr>
          <a:xfrm>
            <a:off x="2743200" y="3009900"/>
            <a:ext cx="9697085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陈雪松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91919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行政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后端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</a:t>
            </a: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张馨元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行政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舞台设计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商业</a:t>
            </a: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钱海天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后端工程师</a:t>
            </a: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张雨露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舞台设计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前端</a:t>
            </a: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严漪硕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后端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</a:t>
            </a:r>
          </a:p>
          <a:p>
            <a:pPr algn="just">
              <a:lnSpc>
                <a:spcPct val="150000"/>
              </a:lnSpc>
            </a:pP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专业知识和技能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676675" y="675033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推进方向</a:t>
            </a:r>
            <a:endParaRPr lang="en-US" altLang="zh-CN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0800" y="3543300"/>
            <a:ext cx="6707505" cy="2825750"/>
          </a:xfrm>
          <a:prstGeom prst="roundRect">
            <a:avLst/>
          </a:prstGeom>
          <a:solidFill>
            <a:srgbClr val="0EA29A">
              <a:alpha val="15000"/>
            </a:srgbClr>
          </a:solidFill>
          <a:ln>
            <a:solidFill>
              <a:srgbClr val="0EA2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845040" y="3538672"/>
            <a:ext cx="6542405" cy="2031732"/>
          </a:xfrm>
          <a:prstGeom prst="roundRect">
            <a:avLst>
              <a:gd name="adj" fmla="val 28736"/>
            </a:avLst>
          </a:prstGeom>
          <a:solidFill>
            <a:srgbClr val="74C17F">
              <a:alpha val="27000"/>
            </a:srgbClr>
          </a:solidFill>
          <a:ln>
            <a:solidFill>
              <a:srgbClr val="74C1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200400" y="3543300"/>
            <a:ext cx="5766435" cy="17602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20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①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Blender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基本操作</a:t>
            </a:r>
          </a:p>
          <a:p>
            <a:pPr indent="0" algn="l">
              <a:lnSpc>
                <a:spcPct val="20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②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Blender Python API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的应用</a:t>
            </a:r>
          </a:p>
          <a:p>
            <a:pPr indent="0" algn="l">
              <a:lnSpc>
                <a:spcPct val="20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③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Python库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在</a:t>
            </a:r>
            <a:r>
              <a:rPr lang="zh-CN" altLang="en-US" sz="2800" b="1" i="1" u="sng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文本处理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中的运用</a:t>
            </a:r>
          </a:p>
          <a:p>
            <a:pPr indent="0" algn="l">
              <a:lnSpc>
                <a:spcPct val="150000"/>
              </a:lnSpc>
              <a:buNone/>
            </a:pP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37828" y="3532581"/>
            <a:ext cx="5080000" cy="19552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④文本与</a:t>
            </a:r>
            <a:r>
              <a:rPr lang="en-US" altLang="zh-CN" sz="2800" b="1" dirty="0" err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</a:rPr>
              <a:t>动画建模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的</a:t>
            </a:r>
            <a:r>
              <a:rPr lang="zh-CN" altLang="en-US" sz="2800" b="1" i="1" u="sng" dirty="0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对接方法</a:t>
            </a:r>
            <a:r>
              <a:rPr lang="en-US" altLang="zh-CN" sz="2800" b="1" i="1" u="sng" dirty="0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-</a:t>
            </a:r>
            <a:r>
              <a:rPr lang="en-US" altLang="zh-CN" sz="2800" b="1" i="1" u="sng" dirty="0" err="1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FastAPI</a:t>
            </a:r>
            <a:r>
              <a:rPr lang="zh-CN" altLang="en-US" sz="2800" b="1" i="1" u="sng" dirty="0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框架</a:t>
            </a:r>
            <a:endParaRPr lang="zh-CN" altLang="en-US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⑤ </a:t>
            </a:r>
            <a:r>
              <a:rPr lang="en-US" altLang="zh-CN" sz="2800" b="1" dirty="0" err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</a:rPr>
              <a:t>前端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技术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9845040" y="5762521"/>
            <a:ext cx="6601989" cy="581764"/>
          </a:xfrm>
          <a:prstGeom prst="roundRect">
            <a:avLst>
              <a:gd name="adj" fmla="val 33994"/>
            </a:avLst>
          </a:prstGeom>
          <a:solidFill>
            <a:schemeClr val="accent2">
              <a:lumMod val="40000"/>
              <a:lumOff val="60000"/>
              <a:alpha val="3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439399" y="5675640"/>
            <a:ext cx="512626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⑥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</a:rPr>
              <a:t>影视、舞台戏剧艺术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知识</a:t>
            </a:r>
          </a:p>
        </p:txBody>
      </p:sp>
      <p:sp>
        <p:nvSpPr>
          <p:cNvPr id="17" name="TextBox 4"/>
          <p:cNvSpPr txBox="1"/>
          <p:nvPr/>
        </p:nvSpPr>
        <p:spPr>
          <a:xfrm>
            <a:off x="2743200" y="7581900"/>
            <a:ext cx="13961110" cy="17494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150000"/>
              </a:lnSpc>
              <a:buNone/>
            </a:pP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实现从文本处理和机器阅读理解到动画建模的全流程，</a:t>
            </a:r>
          </a:p>
          <a:p>
            <a:pPr indent="0" algn="l">
              <a:lnSpc>
                <a:spcPct val="150000"/>
              </a:lnSpc>
              <a:buNone/>
            </a:pP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并结合</a:t>
            </a:r>
            <a:r>
              <a:rPr lang="en-US" altLang="zh-CN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Blender</a:t>
            </a: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及其他相关技术，将文本内容转化为建模动画。</a:t>
            </a:r>
          </a:p>
          <a:p>
            <a:pPr indent="0" algn="l">
              <a:lnSpc>
                <a:spcPct val="150000"/>
              </a:lnSpc>
              <a:buNone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600475" y="7040533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推进方向</a:t>
            </a:r>
            <a:endParaRPr lang="en-US" altLang="zh-CN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971800" y="3390900"/>
            <a:ext cx="10073640" cy="33686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1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</a:t>
            </a:r>
            <a:r>
              <a:rPr lang="zh-CN" altLang="en-US" sz="3200" dirty="0">
                <a:solidFill>
                  <a:schemeClr val="accent2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前后端框架</a:t>
            </a:r>
            <a:r>
              <a:rPr lang="zh-CN" altLang="en-US" sz="3200" dirty="0"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，以及二者与动画的</a:t>
            </a:r>
            <a:r>
              <a:rPr lang="zh-CN" altLang="en-US" sz="3200" dirty="0">
                <a:solidFill>
                  <a:schemeClr val="accent2"/>
                </a:solidFill>
                <a:ea typeface="思源黑体 3" panose="020B0500000000000000" charset="-122"/>
                <a:sym typeface="思源黑体 3" panose="020B0500000000000000" charset="-122"/>
              </a:rPr>
              <a:t>对接</a:t>
            </a: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2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、系统各模块的实现路径和内容规划</a:t>
            </a: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、结构清晰、功能完善的</a:t>
            </a:r>
            <a:r>
              <a:rPr lang="zh-CN" altLang="en-US" sz="3200" b="1" dirty="0">
                <a:solidFill>
                  <a:schemeClr val="accent2"/>
                </a:solidFill>
                <a:effectLst/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基础架构</a:t>
            </a:r>
            <a:endParaRPr lang="en-US" altLang="zh-CN" sz="1400" b="1" dirty="0">
              <a:solidFill>
                <a:schemeClr val="accent2"/>
              </a:solidFill>
              <a:effectLst/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4</a:t>
            </a:r>
            <a:r>
              <a:rPr lang="zh-CN" altLang="en-US" sz="3200" dirty="0">
                <a:solidFill>
                  <a:schemeClr val="accent2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、文本解析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与</a:t>
            </a:r>
            <a:r>
              <a:rPr lang="zh-CN" altLang="en-US" sz="3200" dirty="0">
                <a:solidFill>
                  <a:schemeClr val="accent2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动画生成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的核心服务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19400" y="7886700"/>
            <a:ext cx="1376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使用分词工具进行初步分词，</a:t>
            </a:r>
          </a:p>
          <a:p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并结合词性标注与命名实体识别等技术优化分词结果，生成确定的指令集</a:t>
            </a:r>
          </a:p>
          <a:p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分类并产生高准确度的文本数据集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6725" y="1943100"/>
            <a:ext cx="7109460" cy="5403850"/>
          </a:xfrm>
          <a:prstGeom prst="rect">
            <a:avLst/>
          </a:prstGeom>
          <a:solidFill>
            <a:schemeClr val="lt1">
              <a:alpha val="0"/>
            </a:schemeClr>
          </a:solidFill>
        </p:spPr>
      </p:pic>
      <p:sp>
        <p:nvSpPr>
          <p:cNvPr id="18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实质进展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CF95F-C823-6C02-747B-AC8B9AF9B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8CE8DE9-14DD-0763-5D1D-D567C24EE9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21" y="3390900"/>
            <a:ext cx="7065004" cy="6672504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19604FD4-2400-85A8-DF5F-BAF2BBDB4B02}"/>
              </a:ext>
            </a:extLst>
          </p:cNvPr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D8D1615-A467-9F77-8CF2-C9C8C8B2BC4C}"/>
              </a:ext>
            </a:extLst>
          </p:cNvPr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2B95A9C-EC11-1F0A-236A-77D918986685}"/>
              </a:ext>
            </a:extLst>
          </p:cNvPr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 dirty="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 dirty="0" err="1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 dirty="0" err="1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 dirty="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 dirty="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C45610-302D-F8CB-F375-858A29925B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7B177F-FA72-8826-B66C-780F77DD00E6}"/>
              </a:ext>
            </a:extLst>
          </p:cNvPr>
          <p:cNvSpPr txBox="1"/>
          <p:nvPr/>
        </p:nvSpPr>
        <p:spPr>
          <a:xfrm>
            <a:off x="1135423" y="2674309"/>
            <a:ext cx="58674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使用 </a:t>
            </a:r>
            <a:r>
              <a:rPr lang="en-US" altLang="zh-CN" sz="3200" b="1" dirty="0" err="1"/>
              <a:t>FastAPI</a:t>
            </a:r>
            <a:r>
              <a:rPr lang="en-US" altLang="zh-CN" sz="3200" dirty="0"/>
              <a:t> </a:t>
            </a:r>
            <a:r>
              <a:rPr lang="zh-CN" altLang="en-US" sz="3200" dirty="0"/>
              <a:t>框架搭建后端服务，提供了基本的</a:t>
            </a:r>
            <a:r>
              <a:rPr lang="en-US" altLang="zh-CN" sz="3200" dirty="0"/>
              <a:t>API</a:t>
            </a:r>
            <a:r>
              <a:rPr lang="zh-CN" altLang="en-US" sz="3200" dirty="0"/>
              <a:t>接口。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已实现：</a:t>
            </a:r>
            <a:endParaRPr lang="en-US" altLang="zh-CN" sz="3200" dirty="0"/>
          </a:p>
          <a:p>
            <a:r>
              <a:rPr lang="en-US" altLang="zh-CN" sz="3200" dirty="0"/>
              <a:t>1.</a:t>
            </a:r>
            <a:r>
              <a:rPr lang="zh-CN" altLang="en-US" sz="3200" dirty="0"/>
              <a:t>文件上传与保存</a:t>
            </a:r>
            <a:endParaRPr lang="en-US" altLang="zh-CN" sz="32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剧本文本处理与动作指令生成</a:t>
            </a:r>
            <a:endParaRPr lang="en-US" altLang="zh-CN" sz="3200" dirty="0">
              <a:solidFill>
                <a:srgbClr val="100F0D"/>
              </a:solidFill>
              <a:ea typeface="思源黑体 3" panose="020B0500000000000000" charset="-122"/>
            </a:endParaRPr>
          </a:p>
          <a:p>
            <a:r>
              <a:rPr lang="en-US" altLang="zh-CN" sz="3200" dirty="0">
                <a:solidFill>
                  <a:srgbClr val="100F0D"/>
                </a:solidFill>
                <a:ea typeface="思源黑体 3" panose="020B0500000000000000" charset="-122"/>
              </a:rPr>
              <a:t>3.</a:t>
            </a:r>
            <a:r>
              <a:rPr lang="zh-CN" altLang="en-US" sz="3200" dirty="0"/>
              <a:t>文件读取</a:t>
            </a:r>
            <a:endParaRPr lang="en-US" altLang="zh-CN" sz="3200" dirty="0"/>
          </a:p>
          <a:p>
            <a:r>
              <a:rPr lang="en-US" altLang="zh-CN" sz="3200" dirty="0"/>
              <a:t>4.</a:t>
            </a:r>
            <a:r>
              <a:rPr lang="zh-CN" altLang="en-US" sz="3200" dirty="0"/>
              <a:t>动作指令与细节</a:t>
            </a:r>
            <a:endParaRPr lang="en-US" altLang="zh-CN" sz="3200" dirty="0"/>
          </a:p>
          <a:p>
            <a:r>
              <a:rPr lang="en-US" altLang="zh-CN" sz="3200" dirty="0"/>
              <a:t>5.</a:t>
            </a:r>
            <a:r>
              <a:rPr lang="zh-CN" altLang="en-US" sz="3200" dirty="0"/>
              <a:t>自动化的</a:t>
            </a:r>
            <a:r>
              <a:rPr lang="en-US" altLang="zh-CN" sz="3200" dirty="0"/>
              <a:t>API</a:t>
            </a:r>
            <a:r>
              <a:rPr lang="zh-CN" altLang="en-US" sz="3200" dirty="0"/>
              <a:t>文档</a:t>
            </a:r>
            <a:endParaRPr lang="en-US" altLang="zh-CN" sz="3200" dirty="0"/>
          </a:p>
          <a:p>
            <a:r>
              <a:rPr lang="en-US" altLang="zh-CN" sz="3200" dirty="0"/>
              <a:t>6.</a:t>
            </a:r>
            <a:r>
              <a:rPr lang="zh-CN" altLang="en-US" sz="3200" dirty="0"/>
              <a:t>错误处理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未来进一步扩展：</a:t>
            </a:r>
            <a:endParaRPr lang="en-US" altLang="zh-CN" sz="3200" dirty="0"/>
          </a:p>
          <a:p>
            <a:r>
              <a:rPr lang="en-US" altLang="zh-CN" sz="3200" dirty="0"/>
              <a:t>1.</a:t>
            </a:r>
            <a:r>
              <a:rPr lang="zh-CN" altLang="en-US" sz="3200" dirty="0"/>
              <a:t>智能化的动作解析  </a:t>
            </a:r>
            <a:r>
              <a:rPr lang="en-US" altLang="zh-CN" sz="3200" dirty="0"/>
              <a:t>2.</a:t>
            </a:r>
            <a:r>
              <a:rPr lang="zh-CN" altLang="en-US" sz="3200" dirty="0"/>
              <a:t>接入分词工具  </a:t>
            </a:r>
            <a:r>
              <a:rPr lang="en-US" altLang="zh-CN" sz="3200" dirty="0"/>
              <a:t>3.</a:t>
            </a:r>
            <a:r>
              <a:rPr lang="zh-CN" altLang="en-US" sz="3200" dirty="0"/>
              <a:t>接入</a:t>
            </a:r>
            <a:r>
              <a:rPr lang="en-US" altLang="zh-CN" sz="3200" dirty="0"/>
              <a:t>Blender</a:t>
            </a:r>
            <a:r>
              <a:rPr lang="zh-CN" altLang="en-US" sz="3200" dirty="0"/>
              <a:t>进行动画渲染集成</a:t>
            </a:r>
            <a:endParaRPr lang="en-US" altLang="zh-CN" sz="3200" dirty="0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CCD4EF6B-C423-9F30-4FD7-CB3B87E03A9F}"/>
              </a:ext>
            </a:extLst>
          </p:cNvPr>
          <p:cNvSpPr txBox="1"/>
          <p:nvPr/>
        </p:nvSpPr>
        <p:spPr>
          <a:xfrm>
            <a:off x="1660255" y="1926574"/>
            <a:ext cx="4082415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en-US" altLang="zh-CN" sz="36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FastAPI</a:t>
            </a: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框架</a:t>
            </a:r>
            <a:endParaRPr lang="zh-CN" altLang="en-US" sz="3600" b="1" dirty="0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4EAF06-49B8-538B-35F0-CEA4E47F82B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58" y="495300"/>
            <a:ext cx="6408377" cy="78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600200" y="5744845"/>
            <a:ext cx="2780030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商业可行性</a:t>
            </a:r>
            <a:endParaRPr lang="en-US" altLang="zh-CN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971800" y="3390900"/>
            <a:ext cx="8658225" cy="17494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艺术方向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优化策略</a:t>
            </a:r>
            <a:endParaRPr lang="zh-CN" altLang="zh-CN" sz="32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对现有的建模资源与材质进行了详细调研与筛选，</a:t>
            </a: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选择符合需求的高质量模型与材质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00" y="6743700"/>
            <a:ext cx="85032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进行初步评估与规划，</a:t>
            </a: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并多次与指导老师讨论和反馈，</a:t>
            </a: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围绕需求分析、市场定位及潜在合作等内容，确保项目方案具有创新性与竞争力，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艺术表现力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t="11393"/>
          <a:stretch>
            <a:fillRect/>
          </a:stretch>
        </p:blipFill>
        <p:spPr>
          <a:xfrm>
            <a:off x="8422005" y="1680210"/>
            <a:ext cx="4532630" cy="18796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10"/>
          <a:srcRect t="9615" b="10218"/>
          <a:stretch>
            <a:fillRect/>
          </a:stretch>
        </p:blipFill>
        <p:spPr>
          <a:xfrm>
            <a:off x="14020800" y="2552700"/>
            <a:ext cx="3070860" cy="3759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11"/>
          <a:stretch>
            <a:fillRect/>
          </a:stretch>
        </p:blipFill>
        <p:spPr>
          <a:xfrm>
            <a:off x="2895600" y="6667500"/>
            <a:ext cx="3046730" cy="2937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03b2e481-6b0a-4158-b1f1-a98ff853c24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4.2773228346457,&quot;left&quot;:132,&quot;top&quot;:214.92267716535434,&quot;width&quot;:1110.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10836bc5-5866-4083-8448-8329999c319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9bebbc3a-b0be-4faf-86a4-ecf90044be3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34.2773228346457,&quot;left&quot;:132,&quot;top&quot;:214.92267716535434,&quot;width&quot;:1110.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ICID" val="{c32b6a6c-75a2-4f40-bcfc-313f3d46775c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e8205c83-ec7a-4f12-969c-3699f1804ddc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ID" val="{03b2e481-6b0a-4158-b1f1-a98ff853c24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.92236220472446,&quot;left&quot;:176.16779527559055,&quot;top&quot;:362.0012598425197,&quot;width&quot;:1087.66440944881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3.92236220472446,&quot;left&quot;:176.16779527559055,&quot;top&quot;:362.0012598425197,&quot;width&quot;:1087.66440944881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1967</Words>
  <Application>Microsoft Office PowerPoint</Application>
  <PresentationFormat>自定义</PresentationFormat>
  <Paragraphs>158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字由文艺黑</vt:lpstr>
      <vt:lpstr>思源黑体 3 Bold</vt:lpstr>
      <vt:lpstr>Akzidenz-Grotesk Bold</vt:lpstr>
      <vt:lpstr>等线</vt:lpstr>
      <vt:lpstr>微软雅黑</vt:lpstr>
      <vt:lpstr>Arial</vt:lpstr>
      <vt:lpstr>Lato</vt:lpstr>
      <vt:lpstr>Calibri</vt:lpstr>
      <vt:lpstr>方正姚体</vt:lpstr>
      <vt:lpstr>思源黑体 3 Medium</vt:lpstr>
      <vt:lpstr>思源黑体 3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蓝紫色简约年度工作总结企业分享ppt演示文稿</dc:title>
  <dc:creator/>
  <cp:lastModifiedBy>漪硕 严</cp:lastModifiedBy>
  <cp:revision>16</cp:revision>
  <dcterms:created xsi:type="dcterms:W3CDTF">2006-08-16T00:00:00Z</dcterms:created>
  <dcterms:modified xsi:type="dcterms:W3CDTF">2025-02-19T15:16:20Z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8D99BB16E7C245788A71F291C71CE201_13</vt:lpwstr>
  </property>
  <property fmtid="{D5CDD505-2E9C-101B-9397-08002B2CF9AE}" pid="3" name="KSOProductBuildVer">
    <vt:lpwstr>2052-12.1.0.19770</vt:lpwstr>
  </property>
</Properties>
</file>